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60" r:id="rId3"/>
    <p:sldId id="261" r:id="rId4"/>
    <p:sldId id="257" r:id="rId5"/>
    <p:sldId id="258" r:id="rId6"/>
    <p:sldId id="259"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92" autoAdjust="0"/>
    <p:restoredTop sz="94660"/>
  </p:normalViewPr>
  <p:slideViewPr>
    <p:cSldViewPr snapToGrid="0">
      <p:cViewPr varScale="1">
        <p:scale>
          <a:sx n="50" d="100"/>
          <a:sy n="50" d="100"/>
        </p:scale>
        <p:origin x="690"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223F22-CE28-4D7C-A2EB-0E3F4AD38E01}" type="datetimeFigureOut">
              <a:rPr lang="en-US" smtClean="0"/>
              <a:t>6/13/2020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860C5B-DD4E-4956-AE62-1C5565E1608A}" type="slidenum">
              <a:rPr lang="en-US" smtClean="0"/>
              <a:t>‹#›</a:t>
            </a:fld>
            <a:endParaRPr lang="en-US"/>
          </a:p>
        </p:txBody>
      </p:sp>
    </p:spTree>
    <p:extLst>
      <p:ext uri="{BB962C8B-B14F-4D97-AF65-F5344CB8AC3E}">
        <p14:creationId xmlns:p14="http://schemas.microsoft.com/office/powerpoint/2010/main" val="984445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860C5B-DD4E-4956-AE62-1C5565E1608A}" type="slidenum">
              <a:rPr lang="en-US" smtClean="0"/>
              <a:t>2</a:t>
            </a:fld>
            <a:endParaRPr lang="en-US"/>
          </a:p>
        </p:txBody>
      </p:sp>
    </p:spTree>
    <p:extLst>
      <p:ext uri="{BB962C8B-B14F-4D97-AF65-F5344CB8AC3E}">
        <p14:creationId xmlns:p14="http://schemas.microsoft.com/office/powerpoint/2010/main" val="87463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end of each year, the model pauses to show the annual report. It displays the crop and management settings that you selected. Look at the economic and environmental results to guide your decision-making about which crop and management factors to choose for the next year. Also, note the weather conditions for the year, as that would have influenced the results. Record the appropriate values from this Report in the Table in your Team Activity Assignment. E.g., For Goal 1, Year 1: Crop = Corn; Fertilizer = 270 in spring; </a:t>
            </a:r>
            <a:r>
              <a:rPr lang="en-US" dirty="0" err="1"/>
              <a:t>Mgmt</a:t>
            </a:r>
            <a:r>
              <a:rPr lang="en-US" dirty="0"/>
              <a:t> = Tilled, and Revenue = $80,766 </a:t>
            </a:r>
          </a:p>
        </p:txBody>
      </p:sp>
      <p:sp>
        <p:nvSpPr>
          <p:cNvPr id="4" name="Slide Number Placeholder 3"/>
          <p:cNvSpPr>
            <a:spLocks noGrp="1"/>
          </p:cNvSpPr>
          <p:nvPr>
            <p:ph type="sldNum" sz="quarter" idx="5"/>
          </p:nvPr>
        </p:nvSpPr>
        <p:spPr/>
        <p:txBody>
          <a:bodyPr/>
          <a:lstStyle/>
          <a:p>
            <a:fld id="{E6860C5B-DD4E-4956-AE62-1C5565E1608A}" type="slidenum">
              <a:rPr lang="en-US" smtClean="0"/>
              <a:t>4</a:t>
            </a:fld>
            <a:endParaRPr lang="en-US"/>
          </a:p>
        </p:txBody>
      </p:sp>
    </p:spTree>
    <p:extLst>
      <p:ext uri="{BB962C8B-B14F-4D97-AF65-F5344CB8AC3E}">
        <p14:creationId xmlns:p14="http://schemas.microsoft.com/office/powerpoint/2010/main" val="3819547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Goal 2, Year 8, you would enter the following data into the Team’s Assignment Table: Crop = Corn; Fertilizer = 270 in Spring; </a:t>
            </a:r>
            <a:r>
              <a:rPr lang="en-US" dirty="0" err="1"/>
              <a:t>Mgmt</a:t>
            </a:r>
            <a:r>
              <a:rPr lang="en-US" dirty="0"/>
              <a:t> = Tilled; Stock of SON = 6584 kg/ha </a:t>
            </a:r>
          </a:p>
        </p:txBody>
      </p:sp>
      <p:sp>
        <p:nvSpPr>
          <p:cNvPr id="4" name="Slide Number Placeholder 3"/>
          <p:cNvSpPr>
            <a:spLocks noGrp="1"/>
          </p:cNvSpPr>
          <p:nvPr>
            <p:ph type="sldNum" sz="quarter" idx="5"/>
          </p:nvPr>
        </p:nvSpPr>
        <p:spPr/>
        <p:txBody>
          <a:bodyPr/>
          <a:lstStyle/>
          <a:p>
            <a:fld id="{E6860C5B-DD4E-4956-AE62-1C5565E1608A}" type="slidenum">
              <a:rPr lang="en-US" smtClean="0"/>
              <a:t>5</a:t>
            </a:fld>
            <a:endParaRPr lang="en-US"/>
          </a:p>
        </p:txBody>
      </p:sp>
    </p:spTree>
    <p:extLst>
      <p:ext uri="{BB962C8B-B14F-4D97-AF65-F5344CB8AC3E}">
        <p14:creationId xmlns:p14="http://schemas.microsoft.com/office/powerpoint/2010/main" val="3434996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overall outcome of the choices you made? Did you meet the goal that was set? If not, what would you do differently when you play the game next time?</a:t>
            </a:r>
          </a:p>
        </p:txBody>
      </p:sp>
      <p:sp>
        <p:nvSpPr>
          <p:cNvPr id="4" name="Slide Number Placeholder 3"/>
          <p:cNvSpPr>
            <a:spLocks noGrp="1"/>
          </p:cNvSpPr>
          <p:nvPr>
            <p:ph type="sldNum" sz="quarter" idx="5"/>
          </p:nvPr>
        </p:nvSpPr>
        <p:spPr/>
        <p:txBody>
          <a:bodyPr/>
          <a:lstStyle/>
          <a:p>
            <a:fld id="{E6860C5B-DD4E-4956-AE62-1C5565E1608A}" type="slidenum">
              <a:rPr lang="en-US" smtClean="0"/>
              <a:t>6</a:t>
            </a:fld>
            <a:endParaRPr lang="en-US"/>
          </a:p>
        </p:txBody>
      </p:sp>
    </p:spTree>
    <p:extLst>
      <p:ext uri="{BB962C8B-B14F-4D97-AF65-F5344CB8AC3E}">
        <p14:creationId xmlns:p14="http://schemas.microsoft.com/office/powerpoint/2010/main" val="3257173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BF58D16-C415-4510-A44E-582E49C7DBC4}" type="datetimeFigureOut">
              <a:rPr lang="en-US" smtClean="0"/>
              <a:t>6/13/2020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084CE3-2285-40BB-AC2E-69203A844903}" type="slidenum">
              <a:rPr lang="en-US" smtClean="0"/>
              <a:t>‹#›</a:t>
            </a:fld>
            <a:endParaRPr lang="en-US"/>
          </a:p>
        </p:txBody>
      </p:sp>
    </p:spTree>
    <p:extLst>
      <p:ext uri="{BB962C8B-B14F-4D97-AF65-F5344CB8AC3E}">
        <p14:creationId xmlns:p14="http://schemas.microsoft.com/office/powerpoint/2010/main" val="1243869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F58D16-C415-4510-A44E-582E49C7DBC4}" type="datetimeFigureOut">
              <a:rPr lang="en-US" smtClean="0"/>
              <a:t>6/13/2020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084CE3-2285-40BB-AC2E-69203A844903}" type="slidenum">
              <a:rPr lang="en-US" smtClean="0"/>
              <a:t>‹#›</a:t>
            </a:fld>
            <a:endParaRPr lang="en-US"/>
          </a:p>
        </p:txBody>
      </p:sp>
    </p:spTree>
    <p:extLst>
      <p:ext uri="{BB962C8B-B14F-4D97-AF65-F5344CB8AC3E}">
        <p14:creationId xmlns:p14="http://schemas.microsoft.com/office/powerpoint/2010/main" val="1533554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F58D16-C415-4510-A44E-582E49C7DBC4}" type="datetimeFigureOut">
              <a:rPr lang="en-US" smtClean="0"/>
              <a:t>6/13/2020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084CE3-2285-40BB-AC2E-69203A844903}" type="slidenum">
              <a:rPr lang="en-US" smtClean="0"/>
              <a:t>‹#›</a:t>
            </a:fld>
            <a:endParaRPr lang="en-US"/>
          </a:p>
        </p:txBody>
      </p:sp>
    </p:spTree>
    <p:extLst>
      <p:ext uri="{BB962C8B-B14F-4D97-AF65-F5344CB8AC3E}">
        <p14:creationId xmlns:p14="http://schemas.microsoft.com/office/powerpoint/2010/main" val="3412151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F58D16-C415-4510-A44E-582E49C7DBC4}" type="datetimeFigureOut">
              <a:rPr lang="en-US" smtClean="0"/>
              <a:t>6/13/2020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084CE3-2285-40BB-AC2E-69203A844903}" type="slidenum">
              <a:rPr lang="en-US" smtClean="0"/>
              <a:t>‹#›</a:t>
            </a:fld>
            <a:endParaRPr lang="en-US"/>
          </a:p>
        </p:txBody>
      </p:sp>
    </p:spTree>
    <p:extLst>
      <p:ext uri="{BB962C8B-B14F-4D97-AF65-F5344CB8AC3E}">
        <p14:creationId xmlns:p14="http://schemas.microsoft.com/office/powerpoint/2010/main" val="4034268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BF58D16-C415-4510-A44E-582E49C7DBC4}" type="datetimeFigureOut">
              <a:rPr lang="en-US" smtClean="0"/>
              <a:t>6/13/2020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084CE3-2285-40BB-AC2E-69203A844903}" type="slidenum">
              <a:rPr lang="en-US" smtClean="0"/>
              <a:t>‹#›</a:t>
            </a:fld>
            <a:endParaRPr lang="en-US"/>
          </a:p>
        </p:txBody>
      </p:sp>
    </p:spTree>
    <p:extLst>
      <p:ext uri="{BB962C8B-B14F-4D97-AF65-F5344CB8AC3E}">
        <p14:creationId xmlns:p14="http://schemas.microsoft.com/office/powerpoint/2010/main" val="2755465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BF58D16-C415-4510-A44E-582E49C7DBC4}" type="datetimeFigureOut">
              <a:rPr lang="en-US" smtClean="0"/>
              <a:t>6/13/2020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084CE3-2285-40BB-AC2E-69203A844903}" type="slidenum">
              <a:rPr lang="en-US" smtClean="0"/>
              <a:t>‹#›</a:t>
            </a:fld>
            <a:endParaRPr lang="en-US"/>
          </a:p>
        </p:txBody>
      </p:sp>
    </p:spTree>
    <p:extLst>
      <p:ext uri="{BB962C8B-B14F-4D97-AF65-F5344CB8AC3E}">
        <p14:creationId xmlns:p14="http://schemas.microsoft.com/office/powerpoint/2010/main" val="4234717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BF58D16-C415-4510-A44E-582E49C7DBC4}" type="datetimeFigureOut">
              <a:rPr lang="en-US" smtClean="0"/>
              <a:t>6/13/2020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084CE3-2285-40BB-AC2E-69203A844903}" type="slidenum">
              <a:rPr lang="en-US" smtClean="0"/>
              <a:t>‹#›</a:t>
            </a:fld>
            <a:endParaRPr lang="en-US"/>
          </a:p>
        </p:txBody>
      </p:sp>
    </p:spTree>
    <p:extLst>
      <p:ext uri="{BB962C8B-B14F-4D97-AF65-F5344CB8AC3E}">
        <p14:creationId xmlns:p14="http://schemas.microsoft.com/office/powerpoint/2010/main" val="2980638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BF58D16-C415-4510-A44E-582E49C7DBC4}" type="datetimeFigureOut">
              <a:rPr lang="en-US" smtClean="0"/>
              <a:t>6/13/2020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084CE3-2285-40BB-AC2E-69203A844903}" type="slidenum">
              <a:rPr lang="en-US" smtClean="0"/>
              <a:t>‹#›</a:t>
            </a:fld>
            <a:endParaRPr lang="en-US"/>
          </a:p>
        </p:txBody>
      </p:sp>
    </p:spTree>
    <p:extLst>
      <p:ext uri="{BB962C8B-B14F-4D97-AF65-F5344CB8AC3E}">
        <p14:creationId xmlns:p14="http://schemas.microsoft.com/office/powerpoint/2010/main" val="613391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F58D16-C415-4510-A44E-582E49C7DBC4}" type="datetimeFigureOut">
              <a:rPr lang="en-US" smtClean="0"/>
              <a:t>6/13/2020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084CE3-2285-40BB-AC2E-69203A844903}" type="slidenum">
              <a:rPr lang="en-US" smtClean="0"/>
              <a:t>‹#›</a:t>
            </a:fld>
            <a:endParaRPr lang="en-US"/>
          </a:p>
        </p:txBody>
      </p:sp>
    </p:spTree>
    <p:extLst>
      <p:ext uri="{BB962C8B-B14F-4D97-AF65-F5344CB8AC3E}">
        <p14:creationId xmlns:p14="http://schemas.microsoft.com/office/powerpoint/2010/main" val="785739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BF58D16-C415-4510-A44E-582E49C7DBC4}" type="datetimeFigureOut">
              <a:rPr lang="en-US" smtClean="0"/>
              <a:t>6/13/2020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084CE3-2285-40BB-AC2E-69203A844903}" type="slidenum">
              <a:rPr lang="en-US" smtClean="0"/>
              <a:t>‹#›</a:t>
            </a:fld>
            <a:endParaRPr lang="en-US"/>
          </a:p>
        </p:txBody>
      </p:sp>
    </p:spTree>
    <p:extLst>
      <p:ext uri="{BB962C8B-B14F-4D97-AF65-F5344CB8AC3E}">
        <p14:creationId xmlns:p14="http://schemas.microsoft.com/office/powerpoint/2010/main" val="673475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BF58D16-C415-4510-A44E-582E49C7DBC4}" type="datetimeFigureOut">
              <a:rPr lang="en-US" smtClean="0"/>
              <a:t>6/13/2020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084CE3-2285-40BB-AC2E-69203A844903}" type="slidenum">
              <a:rPr lang="en-US" smtClean="0"/>
              <a:t>‹#›</a:t>
            </a:fld>
            <a:endParaRPr lang="en-US"/>
          </a:p>
        </p:txBody>
      </p:sp>
    </p:spTree>
    <p:extLst>
      <p:ext uri="{BB962C8B-B14F-4D97-AF65-F5344CB8AC3E}">
        <p14:creationId xmlns:p14="http://schemas.microsoft.com/office/powerpoint/2010/main" val="82863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F58D16-C415-4510-A44E-582E49C7DBC4}" type="datetimeFigureOut">
              <a:rPr lang="en-US" smtClean="0"/>
              <a:t>6/13/2020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084CE3-2285-40BB-AC2E-69203A844903}" type="slidenum">
              <a:rPr lang="en-US" smtClean="0"/>
              <a:t>‹#›</a:t>
            </a:fld>
            <a:endParaRPr lang="en-US"/>
          </a:p>
        </p:txBody>
      </p:sp>
    </p:spTree>
    <p:extLst>
      <p:ext uri="{BB962C8B-B14F-4D97-AF65-F5344CB8AC3E}">
        <p14:creationId xmlns:p14="http://schemas.microsoft.com/office/powerpoint/2010/main" val="3151597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Team Activity:</a:t>
            </a:r>
            <a:br>
              <a:rPr lang="en-US" dirty="0"/>
            </a:br>
            <a:r>
              <a:rPr lang="en-US" dirty="0"/>
              <a:t>Gaming Ag N Systems</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40528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n-lt"/>
              </a:rPr>
              <a:t>Run the Model in ‘Interactive’ Mode</a:t>
            </a:r>
          </a:p>
        </p:txBody>
      </p:sp>
      <p:sp>
        <p:nvSpPr>
          <p:cNvPr id="3" name="Content Placeholder 2"/>
          <p:cNvSpPr>
            <a:spLocks noGrp="1"/>
          </p:cNvSpPr>
          <p:nvPr>
            <p:ph idx="1"/>
          </p:nvPr>
        </p:nvSpPr>
        <p:spPr>
          <a:xfrm>
            <a:off x="838200" y="1454728"/>
            <a:ext cx="10515600" cy="5209308"/>
          </a:xfrm>
        </p:spPr>
        <p:txBody>
          <a:bodyPr>
            <a:normAutofit lnSpcReduction="10000"/>
          </a:bodyPr>
          <a:lstStyle/>
          <a:p>
            <a:r>
              <a:rPr lang="en-US" dirty="0"/>
              <a:t>Download the model onto your laptop prior to class so that everyone can run the model.</a:t>
            </a:r>
          </a:p>
          <a:p>
            <a:r>
              <a:rPr lang="en-US" dirty="0"/>
              <a:t>If you are using the model in the Cloud, please assign only one person per Team to run the model. The Cloud cannot support too many users at a time.</a:t>
            </a:r>
          </a:p>
          <a:p>
            <a:r>
              <a:rPr lang="en-US" dirty="0"/>
              <a:t>Note that weather is stochastic, so it will vary from year to year. Thus, all of your outcomes will vary between runs, even if you don’t change the initial variables, e.g., Crop, Management type, Fertilizer.</a:t>
            </a:r>
          </a:p>
          <a:p>
            <a:r>
              <a:rPr lang="en-US" dirty="0"/>
              <a:t>Grain prices will also vary due to market variability</a:t>
            </a:r>
          </a:p>
          <a:p>
            <a:r>
              <a:rPr lang="en-US" dirty="0"/>
              <a:t>At the end of each Year’s Run, the model will summarize the Results.</a:t>
            </a:r>
          </a:p>
          <a:p>
            <a:r>
              <a:rPr lang="en-US" dirty="0"/>
              <a:t>Record these results in the Table in the handout before continuing. The model does NOT store these results.</a:t>
            </a:r>
          </a:p>
        </p:txBody>
      </p:sp>
    </p:spTree>
    <p:extLst>
      <p:ext uri="{BB962C8B-B14F-4D97-AF65-F5344CB8AC3E}">
        <p14:creationId xmlns:p14="http://schemas.microsoft.com/office/powerpoint/2010/main" val="428797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7CBEC-829D-4756-8EE1-4BF59B02CF56}"/>
              </a:ext>
            </a:extLst>
          </p:cNvPr>
          <p:cNvSpPr>
            <a:spLocks noGrp="1"/>
          </p:cNvSpPr>
          <p:nvPr>
            <p:ph type="title"/>
          </p:nvPr>
        </p:nvSpPr>
        <p:spPr/>
        <p:txBody>
          <a:bodyPr/>
          <a:lstStyle/>
          <a:p>
            <a:r>
              <a:rPr lang="en-US" dirty="0">
                <a:latin typeface="+mn-lt"/>
              </a:rPr>
              <a:t>Final Report at the End of the 10-year Run</a:t>
            </a:r>
          </a:p>
        </p:txBody>
      </p:sp>
      <p:sp>
        <p:nvSpPr>
          <p:cNvPr id="3" name="Content Placeholder 2">
            <a:extLst>
              <a:ext uri="{FF2B5EF4-FFF2-40B4-BE49-F238E27FC236}">
                <a16:creationId xmlns:a16="http://schemas.microsoft.com/office/drawing/2014/main" id="{65393C7D-8AA5-4B71-9A4E-B85D927E1115}"/>
              </a:ext>
            </a:extLst>
          </p:cNvPr>
          <p:cNvSpPr>
            <a:spLocks noGrp="1"/>
          </p:cNvSpPr>
          <p:nvPr>
            <p:ph idx="1"/>
          </p:nvPr>
        </p:nvSpPr>
        <p:spPr>
          <a:xfrm>
            <a:off x="419100" y="1690688"/>
            <a:ext cx="10934700" cy="4913312"/>
          </a:xfrm>
        </p:spPr>
        <p:txBody>
          <a:bodyPr>
            <a:normAutofit fontScale="77500" lnSpcReduction="20000"/>
          </a:bodyPr>
          <a:lstStyle/>
          <a:p>
            <a:pPr lvl="0">
              <a:lnSpc>
                <a:spcPct val="120000"/>
              </a:lnSpc>
              <a:spcBef>
                <a:spcPts val="0"/>
              </a:spcBef>
            </a:pPr>
            <a:r>
              <a:rPr lang="en-US" b="1" dirty="0">
                <a:solidFill>
                  <a:srgbClr val="339933"/>
                </a:solidFill>
              </a:rPr>
              <a:t>Badges</a:t>
            </a:r>
            <a:r>
              <a:rPr lang="en-US" dirty="0">
                <a:solidFill>
                  <a:srgbClr val="339933"/>
                </a:solidFill>
              </a:rPr>
              <a:t> </a:t>
            </a:r>
            <a:r>
              <a:rPr lang="en-US" dirty="0"/>
              <a:t>earned for:</a:t>
            </a:r>
            <a:br>
              <a:rPr lang="en-US" dirty="0"/>
            </a:br>
            <a:r>
              <a:rPr lang="en-US" dirty="0"/>
              <a:t>Nitrate reduction:</a:t>
            </a:r>
          </a:p>
          <a:p>
            <a:pPr lvl="1">
              <a:lnSpc>
                <a:spcPct val="120000"/>
              </a:lnSpc>
              <a:spcBef>
                <a:spcPts val="0"/>
              </a:spcBef>
            </a:pPr>
            <a:r>
              <a:rPr lang="en-US" dirty="0"/>
              <a:t>One badge for each year that nitrates to streams were &lt;10 ppm </a:t>
            </a:r>
          </a:p>
          <a:p>
            <a:pPr marL="0" indent="0">
              <a:buNone/>
            </a:pPr>
            <a:r>
              <a:rPr lang="en-US" dirty="0"/>
              <a:t>    Soil conservation: </a:t>
            </a:r>
          </a:p>
          <a:p>
            <a:pPr lvl="1">
              <a:lnSpc>
                <a:spcPct val="120000"/>
              </a:lnSpc>
              <a:spcBef>
                <a:spcPts val="0"/>
              </a:spcBef>
            </a:pPr>
            <a:r>
              <a:rPr lang="en-US" dirty="0"/>
              <a:t>One badge if Soil Organic N + Soil </a:t>
            </a:r>
            <a:r>
              <a:rPr lang="en-US" dirty="0" err="1"/>
              <a:t>InOrganic</a:t>
            </a:r>
            <a:r>
              <a:rPr lang="en-US" dirty="0"/>
              <a:t> N stocks at end of 10 </a:t>
            </a:r>
            <a:r>
              <a:rPr lang="en-US" dirty="0" err="1"/>
              <a:t>yrs</a:t>
            </a:r>
            <a:r>
              <a:rPr lang="en-US" dirty="0"/>
              <a:t> exceeds 6500 kg/ha. Note that this is converted to soil carbon stocks in the report, based on research on soil C to N ratios. </a:t>
            </a:r>
          </a:p>
          <a:p>
            <a:pPr marL="0" indent="0">
              <a:buNone/>
            </a:pPr>
            <a:endParaRPr lang="en-US" dirty="0"/>
          </a:p>
          <a:p>
            <a:pPr lvl="0"/>
            <a:r>
              <a:rPr lang="en-US" b="1" dirty="0">
                <a:solidFill>
                  <a:srgbClr val="C00000"/>
                </a:solidFill>
              </a:rPr>
              <a:t>Penalties</a:t>
            </a:r>
            <a:r>
              <a:rPr lang="en-US" dirty="0"/>
              <a:t> assessed for:</a:t>
            </a:r>
          </a:p>
          <a:p>
            <a:pPr marL="0" indent="0">
              <a:buNone/>
            </a:pPr>
            <a:r>
              <a:rPr lang="en-US" dirty="0"/>
              <a:t>    Excessive nitrates flows to streams</a:t>
            </a:r>
          </a:p>
          <a:p>
            <a:pPr lvl="1"/>
            <a:r>
              <a:rPr lang="en-US" dirty="0"/>
              <a:t>One penalty for each year that nitrates to streams were &gt;10 ppm  </a:t>
            </a:r>
          </a:p>
          <a:p>
            <a:pPr marL="0" indent="0">
              <a:buNone/>
            </a:pPr>
            <a:r>
              <a:rPr lang="en-US" dirty="0"/>
              <a:t>    Air pollution</a:t>
            </a:r>
          </a:p>
          <a:p>
            <a:pPr lvl="1">
              <a:lnSpc>
                <a:spcPct val="120000"/>
              </a:lnSpc>
              <a:spcBef>
                <a:spcPts val="0"/>
              </a:spcBef>
            </a:pPr>
            <a:r>
              <a:rPr lang="en-US" dirty="0"/>
              <a:t>One penalty if Atmosphere N stocks exceeds 8150 kg/ha. This is based on data indicating that of the total inorganic N denitrified to the atmosphere, ~20% is converted to nitrous oxide, a potent greenhouse gas.</a:t>
            </a:r>
          </a:p>
          <a:p>
            <a:pPr marL="457200" lvl="1" indent="0">
              <a:buNone/>
            </a:pPr>
            <a:r>
              <a:rPr lang="en-US" dirty="0"/>
              <a:t>	</a:t>
            </a:r>
          </a:p>
          <a:p>
            <a:endParaRPr lang="en-US" dirty="0"/>
          </a:p>
        </p:txBody>
      </p:sp>
    </p:spTree>
    <p:extLst>
      <p:ext uri="{BB962C8B-B14F-4D97-AF65-F5344CB8AC3E}">
        <p14:creationId xmlns:p14="http://schemas.microsoft.com/office/powerpoint/2010/main" val="681886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54121" t="18750" r="5450" b="14306"/>
          <a:stretch/>
        </p:blipFill>
        <p:spPr>
          <a:xfrm>
            <a:off x="1992456" y="164306"/>
            <a:ext cx="9858376" cy="6529388"/>
          </a:xfrm>
          <a:prstGeom prst="rect">
            <a:avLst/>
          </a:prstGeom>
        </p:spPr>
      </p:pic>
      <p:sp>
        <p:nvSpPr>
          <p:cNvPr id="3" name="TextBox 2">
            <a:extLst>
              <a:ext uri="{FF2B5EF4-FFF2-40B4-BE49-F238E27FC236}">
                <a16:creationId xmlns:a16="http://schemas.microsoft.com/office/drawing/2014/main" id="{89FE6A7F-730C-4CEE-9799-932DFD3A3FDD}"/>
              </a:ext>
            </a:extLst>
          </p:cNvPr>
          <p:cNvSpPr txBox="1"/>
          <p:nvPr/>
        </p:nvSpPr>
        <p:spPr>
          <a:xfrm>
            <a:off x="374072" y="484909"/>
            <a:ext cx="1510145" cy="1384995"/>
          </a:xfrm>
          <a:prstGeom prst="rect">
            <a:avLst/>
          </a:prstGeom>
          <a:noFill/>
        </p:spPr>
        <p:txBody>
          <a:bodyPr wrap="square" rtlCol="0">
            <a:spAutoFit/>
          </a:bodyPr>
          <a:lstStyle/>
          <a:p>
            <a:r>
              <a:rPr lang="en-US" sz="2800" dirty="0"/>
              <a:t>Results page example:</a:t>
            </a:r>
          </a:p>
        </p:txBody>
      </p:sp>
    </p:spTree>
    <p:extLst>
      <p:ext uri="{BB962C8B-B14F-4D97-AF65-F5344CB8AC3E}">
        <p14:creationId xmlns:p14="http://schemas.microsoft.com/office/powerpoint/2010/main" val="4075015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a:srcRect l="53963" t="16510" r="3846" b="12880"/>
          <a:stretch/>
        </p:blipFill>
        <p:spPr bwMode="auto">
          <a:xfrm>
            <a:off x="757237" y="142875"/>
            <a:ext cx="10487025" cy="657224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77248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a:srcRect l="53862" t="16126" r="4993" b="13749"/>
          <a:stretch/>
        </p:blipFill>
        <p:spPr bwMode="auto">
          <a:xfrm>
            <a:off x="885825" y="114300"/>
            <a:ext cx="10301287" cy="67437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45815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15385-C1B3-4D29-A922-A9419EB59468}"/>
              </a:ext>
            </a:extLst>
          </p:cNvPr>
          <p:cNvSpPr>
            <a:spLocks noGrp="1"/>
          </p:cNvSpPr>
          <p:nvPr>
            <p:ph type="title"/>
          </p:nvPr>
        </p:nvSpPr>
        <p:spPr/>
        <p:txBody>
          <a:bodyPr/>
          <a:lstStyle/>
          <a:p>
            <a:r>
              <a:rPr lang="en-US" dirty="0">
                <a:latin typeface="+mn-lt"/>
              </a:rPr>
              <a:t>Goal 1: Maximize Income</a:t>
            </a:r>
          </a:p>
        </p:txBody>
      </p:sp>
      <p:sp>
        <p:nvSpPr>
          <p:cNvPr id="3" name="Content Placeholder 2">
            <a:extLst>
              <a:ext uri="{FF2B5EF4-FFF2-40B4-BE49-F238E27FC236}">
                <a16:creationId xmlns:a16="http://schemas.microsoft.com/office/drawing/2014/main" id="{7E34F89C-DCD6-4E10-BD47-B33C401432AA}"/>
              </a:ext>
            </a:extLst>
          </p:cNvPr>
          <p:cNvSpPr>
            <a:spLocks noGrp="1"/>
          </p:cNvSpPr>
          <p:nvPr>
            <p:ph idx="1"/>
          </p:nvPr>
        </p:nvSpPr>
        <p:spPr>
          <a:xfrm>
            <a:off x="838200" y="1466850"/>
            <a:ext cx="10515600" cy="4710113"/>
          </a:xfrm>
        </p:spPr>
        <p:txBody>
          <a:bodyPr>
            <a:normAutofit/>
          </a:bodyPr>
          <a:lstStyle/>
          <a:p>
            <a:pPr marL="0" indent="0">
              <a:buNone/>
            </a:pPr>
            <a:r>
              <a:rPr lang="en-US" dirty="0"/>
              <a:t>Some term definitions/explanations:</a:t>
            </a:r>
          </a:p>
          <a:p>
            <a:pPr lvl="1"/>
            <a:r>
              <a:rPr lang="en-US" sz="2800" b="1" dirty="0"/>
              <a:t>Revenue </a:t>
            </a:r>
            <a:r>
              <a:rPr lang="en-US" sz="2800" dirty="0"/>
              <a:t>= Total amount of income generated by the sale of the Crop Yield</a:t>
            </a:r>
          </a:p>
          <a:p>
            <a:pPr lvl="1"/>
            <a:r>
              <a:rPr lang="en-US" sz="2800" dirty="0"/>
              <a:t>There are many </a:t>
            </a:r>
            <a:r>
              <a:rPr lang="en-US" sz="2800" b="1" dirty="0"/>
              <a:t>Expenses</a:t>
            </a:r>
            <a:r>
              <a:rPr lang="en-US" sz="2800" dirty="0"/>
              <a:t> involved in producing a crop:</a:t>
            </a:r>
          </a:p>
          <a:p>
            <a:pPr lvl="2"/>
            <a:r>
              <a:rPr lang="en-US" sz="2400" dirty="0"/>
              <a:t>Seeds, fertilizer, equipment, land rental, labor, storage, </a:t>
            </a:r>
            <a:r>
              <a:rPr lang="en-US" sz="2400" dirty="0" err="1"/>
              <a:t>etc</a:t>
            </a:r>
            <a:endParaRPr lang="en-US" sz="2400" dirty="0"/>
          </a:p>
          <a:p>
            <a:pPr lvl="1"/>
            <a:r>
              <a:rPr lang="en-US" sz="2800" dirty="0"/>
              <a:t>The </a:t>
            </a:r>
            <a:r>
              <a:rPr lang="en-US" sz="2800" b="1" dirty="0"/>
              <a:t>Income</a:t>
            </a:r>
            <a:r>
              <a:rPr lang="en-US" sz="2800" dirty="0"/>
              <a:t> (or net profit) is what remains after subtracting the Expenses from the Revenue</a:t>
            </a:r>
          </a:p>
          <a:p>
            <a:pPr lvl="1"/>
            <a:r>
              <a:rPr lang="en-US" sz="2800" dirty="0"/>
              <a:t>Some things to consider:</a:t>
            </a:r>
          </a:p>
          <a:p>
            <a:pPr lvl="2"/>
            <a:r>
              <a:rPr lang="en-US" sz="2400" dirty="0"/>
              <a:t>How do Revenue and Expenses differ among the 3 crops?</a:t>
            </a:r>
          </a:p>
          <a:p>
            <a:pPr lvl="2"/>
            <a:r>
              <a:rPr lang="en-US" sz="2400" dirty="0"/>
              <a:t>How does maximizing the Yield of a particular crop affect Revenue and Expenses?</a:t>
            </a:r>
          </a:p>
          <a:p>
            <a:pPr lvl="2"/>
            <a:endParaRPr lang="en-US" sz="2400" dirty="0"/>
          </a:p>
        </p:txBody>
      </p:sp>
    </p:spTree>
    <p:extLst>
      <p:ext uri="{BB962C8B-B14F-4D97-AF65-F5344CB8AC3E}">
        <p14:creationId xmlns:p14="http://schemas.microsoft.com/office/powerpoint/2010/main" val="22951633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642</TotalTime>
  <Words>460</Words>
  <Application>Microsoft Office PowerPoint</Application>
  <PresentationFormat>Widescreen</PresentationFormat>
  <Paragraphs>37</Paragraphs>
  <Slides>7</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Team Activity: Gaming Ag N Systems</vt:lpstr>
      <vt:lpstr>Run the Model in ‘Interactive’ Mode</vt:lpstr>
      <vt:lpstr>Final Report at the End of the 10-year Run</vt:lpstr>
      <vt:lpstr>PowerPoint Presentation</vt:lpstr>
      <vt:lpstr>PowerPoint Presentation</vt:lpstr>
      <vt:lpstr>PowerPoint Presentation</vt:lpstr>
      <vt:lpstr>Goal 1: Maximize Income</vt:lpstr>
    </vt:vector>
  </TitlesOfParts>
  <Company>Iowa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Russell, Ann E [NREM]</dc:creator>
  <cp:lastModifiedBy>Russell, Ann E [NREM]</cp:lastModifiedBy>
  <cp:revision>19</cp:revision>
  <dcterms:created xsi:type="dcterms:W3CDTF">2018-11-05T17:44:26Z</dcterms:created>
  <dcterms:modified xsi:type="dcterms:W3CDTF">2020-06-13T21:44:15Z</dcterms:modified>
</cp:coreProperties>
</file>